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handoutMasterIdLst>
    <p:handoutMasterId r:id="rId18"/>
  </p:handoutMasterIdLst>
  <p:sldIdLst>
    <p:sldId id="256" r:id="rId2"/>
    <p:sldId id="259" r:id="rId3"/>
    <p:sldId id="260" r:id="rId4"/>
    <p:sldId id="261" r:id="rId5"/>
    <p:sldId id="264" r:id="rId6"/>
    <p:sldId id="263" r:id="rId7"/>
    <p:sldId id="262" r:id="rId8"/>
    <p:sldId id="265" r:id="rId9"/>
    <p:sldId id="266" r:id="rId10"/>
    <p:sldId id="258" r:id="rId11"/>
    <p:sldId id="267" r:id="rId12"/>
    <p:sldId id="270" r:id="rId13"/>
    <p:sldId id="268" r:id="rId14"/>
    <p:sldId id="271" r:id="rId15"/>
    <p:sldId id="269" r:id="rId16"/>
    <p:sldId id="272" r:id="rId17"/>
  </p:sldIdLst>
  <p:sldSz cx="9144000" cy="6858000" type="screen4x3"/>
  <p:notesSz cx="7099300" cy="1023461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B07399-02FB-42BD-BB31-D4AFC744F5D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447C64B-1402-473F-A06D-944692B4934E}">
      <dgm:prSet phldrT="[Tekst]" custT="1"/>
      <dgm:spPr/>
      <dgm:t>
        <a:bodyPr/>
        <a:lstStyle/>
        <a:p>
          <a:r>
            <a:rPr lang="pl-PL" sz="2400" b="1" i="1" dirty="0" smtClean="0">
              <a:solidFill>
                <a:schemeClr val="tx1"/>
              </a:solidFill>
            </a:rPr>
            <a:t>odmęt zieloności</a:t>
          </a:r>
        </a:p>
        <a:p>
          <a:endParaRPr lang="pl-PL" sz="1800" dirty="0" smtClean="0"/>
        </a:p>
        <a:p>
          <a:r>
            <a:rPr lang="pl-PL" sz="1600" dirty="0" smtClean="0"/>
            <a:t>(rozległe miejsce porośnięte gęstą, intensywnie zieloną roślinnością)</a:t>
          </a:r>
          <a:endParaRPr lang="pl-PL" sz="1600" dirty="0"/>
        </a:p>
      </dgm:t>
    </dgm:pt>
    <dgm:pt modelId="{97AAA318-8A84-4CA0-95AB-1B4407319F15}" type="parTrans" cxnId="{C353587C-97D8-4DC4-B5AB-47575909532F}">
      <dgm:prSet/>
      <dgm:spPr/>
      <dgm:t>
        <a:bodyPr/>
        <a:lstStyle/>
        <a:p>
          <a:endParaRPr lang="pl-PL"/>
        </a:p>
      </dgm:t>
    </dgm:pt>
    <dgm:pt modelId="{4934C061-3791-472B-8CC3-102F625C8CA9}" type="sibTrans" cxnId="{C353587C-97D8-4DC4-B5AB-47575909532F}">
      <dgm:prSet/>
      <dgm:spPr/>
      <dgm:t>
        <a:bodyPr/>
        <a:lstStyle/>
        <a:p>
          <a:endParaRPr lang="pl-PL"/>
        </a:p>
      </dgm:t>
    </dgm:pt>
    <dgm:pt modelId="{81F19BF8-A133-455D-B919-68901E746C00}">
      <dgm:prSet phldrT="[Tekst]" custT="1"/>
      <dgm:spPr/>
      <dgm:t>
        <a:bodyPr/>
        <a:lstStyle/>
        <a:p>
          <a:r>
            <a:rPr lang="pl-PL" sz="2400" b="1" dirty="0" smtClean="0">
              <a:solidFill>
                <a:schemeClr val="tx1"/>
              </a:solidFill>
            </a:rPr>
            <a:t>odmęt</a:t>
          </a:r>
          <a:endParaRPr lang="pl-PL" sz="2000" b="1" dirty="0" smtClean="0">
            <a:solidFill>
              <a:schemeClr val="tx1"/>
            </a:solidFill>
          </a:endParaRPr>
        </a:p>
        <a:p>
          <a:endParaRPr lang="pl-PL" sz="1600" b="0" dirty="0" smtClean="0"/>
        </a:p>
        <a:p>
          <a:r>
            <a:rPr lang="pl-PL" sz="1600" b="0" dirty="0" smtClean="0"/>
            <a:t>(głęboka, wzburzona woda, otchłań, toń)</a:t>
          </a:r>
          <a:endParaRPr lang="pl-PL" sz="1600" b="0" dirty="0"/>
        </a:p>
      </dgm:t>
    </dgm:pt>
    <dgm:pt modelId="{A3E5C97D-DF5E-4FC7-A4AB-F413E4916AF0}" type="parTrans" cxnId="{64E49B1E-D3D8-420B-B55E-CB9846C26F0E}">
      <dgm:prSet/>
      <dgm:spPr/>
      <dgm:t>
        <a:bodyPr/>
        <a:lstStyle/>
        <a:p>
          <a:endParaRPr lang="pl-PL"/>
        </a:p>
      </dgm:t>
    </dgm:pt>
    <dgm:pt modelId="{A24850BB-92BB-4930-BE1C-51D7826832F5}" type="sibTrans" cxnId="{64E49B1E-D3D8-420B-B55E-CB9846C26F0E}">
      <dgm:prSet/>
      <dgm:spPr/>
      <dgm:t>
        <a:bodyPr/>
        <a:lstStyle/>
        <a:p>
          <a:endParaRPr lang="pl-PL"/>
        </a:p>
      </dgm:t>
    </dgm:pt>
    <dgm:pt modelId="{AC73B3CE-7CD3-4414-A9DE-3660138090C8}">
      <dgm:prSet phldrT="[Tekst]" custT="1"/>
      <dgm:spPr/>
      <dgm:t>
        <a:bodyPr/>
        <a:lstStyle/>
        <a:p>
          <a:r>
            <a:rPr lang="pl-PL" sz="2400" b="1" dirty="0" smtClean="0">
              <a:solidFill>
                <a:schemeClr val="tx1"/>
              </a:solidFill>
            </a:rPr>
            <a:t>zieloność - zieleń</a:t>
          </a:r>
          <a:endParaRPr lang="pl-PL" sz="1900" b="1" dirty="0" smtClean="0">
            <a:solidFill>
              <a:schemeClr val="tx1"/>
            </a:solidFill>
          </a:endParaRPr>
        </a:p>
        <a:p>
          <a:endParaRPr lang="pl-PL" sz="1900" b="0" dirty="0" smtClean="0"/>
        </a:p>
        <a:p>
          <a:r>
            <a:rPr lang="pl-PL" sz="1600" b="0" dirty="0" smtClean="0"/>
            <a:t>(zielone rośliny, tereny pokryte roślinami)</a:t>
          </a:r>
          <a:endParaRPr lang="pl-PL" sz="1600" b="0" dirty="0"/>
        </a:p>
      </dgm:t>
    </dgm:pt>
    <dgm:pt modelId="{0A6CB078-11E8-44AE-A92F-4624219E825A}" type="parTrans" cxnId="{47BFD534-1FE5-43B9-9DF4-5E44D523F9F7}">
      <dgm:prSet/>
      <dgm:spPr/>
      <dgm:t>
        <a:bodyPr/>
        <a:lstStyle/>
        <a:p>
          <a:endParaRPr lang="pl-PL"/>
        </a:p>
      </dgm:t>
    </dgm:pt>
    <dgm:pt modelId="{EA48BB87-4F8E-47A6-9F59-C81B4662F9E7}" type="sibTrans" cxnId="{47BFD534-1FE5-43B9-9DF4-5E44D523F9F7}">
      <dgm:prSet/>
      <dgm:spPr/>
      <dgm:t>
        <a:bodyPr/>
        <a:lstStyle/>
        <a:p>
          <a:endParaRPr lang="pl-PL"/>
        </a:p>
      </dgm:t>
    </dgm:pt>
    <dgm:pt modelId="{E8F2855C-43D3-483D-803F-1DD3CC958042}" type="pres">
      <dgm:prSet presAssocID="{FFB07399-02FB-42BD-BB31-D4AFC744F5D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9688F2E-43EA-4423-B432-FBFC03855C5E}" type="pres">
      <dgm:prSet presAssocID="{6447C64B-1402-473F-A06D-944692B4934E}" presName="centerShape" presStyleLbl="node0" presStyleIdx="0" presStyleCnt="1" custScaleX="134491" custScaleY="141174" custLinFactNeighborY="7657"/>
      <dgm:spPr/>
      <dgm:t>
        <a:bodyPr/>
        <a:lstStyle/>
        <a:p>
          <a:endParaRPr lang="pl-PL"/>
        </a:p>
      </dgm:t>
    </dgm:pt>
    <dgm:pt modelId="{181CB683-2230-4800-9853-4B28A357A15C}" type="pres">
      <dgm:prSet presAssocID="{A3E5C97D-DF5E-4FC7-A4AB-F413E4916AF0}" presName="parTrans" presStyleLbl="bgSibTrans2D1" presStyleIdx="0" presStyleCnt="2" custLinFactNeighborY="33137" custRadScaleRad="200017" custRadScaleInc="-2147483648"/>
      <dgm:spPr/>
      <dgm:t>
        <a:bodyPr/>
        <a:lstStyle/>
        <a:p>
          <a:endParaRPr lang="pl-PL"/>
        </a:p>
      </dgm:t>
    </dgm:pt>
    <dgm:pt modelId="{4B6F109B-5267-426C-A389-6ADE017E3D83}" type="pres">
      <dgm:prSet presAssocID="{81F19BF8-A133-455D-B919-68901E746C00}" presName="node" presStyleLbl="node1" presStyleIdx="0" presStyleCnt="2" custScaleY="114791" custRadScaleRad="109506" custRadScaleInc="730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C9AB12-A648-4E38-9A90-EF6154613297}" type="pres">
      <dgm:prSet presAssocID="{0A6CB078-11E8-44AE-A92F-4624219E825A}" presName="parTrans" presStyleLbl="bgSibTrans2D1" presStyleIdx="1" presStyleCnt="2" custLinFactNeighborY="33137"/>
      <dgm:spPr/>
      <dgm:t>
        <a:bodyPr/>
        <a:lstStyle/>
        <a:p>
          <a:endParaRPr lang="pl-PL"/>
        </a:p>
      </dgm:t>
    </dgm:pt>
    <dgm:pt modelId="{9E423F31-4EBD-4E82-8199-F96C09051619}" type="pres">
      <dgm:prSet presAssocID="{AC73B3CE-7CD3-4414-A9DE-3660138090C8}" presName="node" presStyleLbl="node1" presStyleIdx="1" presStyleCnt="2" custScaleY="112678" custRadScaleRad="109506" custRadScaleInc="-730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A0F2E9-C902-4695-AA45-297F735B28A1}" type="presOf" srcId="{6447C64B-1402-473F-A06D-944692B4934E}" destId="{89688F2E-43EA-4423-B432-FBFC03855C5E}" srcOrd="0" destOrd="0" presId="urn:microsoft.com/office/officeart/2005/8/layout/radial4"/>
    <dgm:cxn modelId="{64E49B1E-D3D8-420B-B55E-CB9846C26F0E}" srcId="{6447C64B-1402-473F-A06D-944692B4934E}" destId="{81F19BF8-A133-455D-B919-68901E746C00}" srcOrd="0" destOrd="0" parTransId="{A3E5C97D-DF5E-4FC7-A4AB-F413E4916AF0}" sibTransId="{A24850BB-92BB-4930-BE1C-51D7826832F5}"/>
    <dgm:cxn modelId="{59DC7C7C-7E53-48DB-8EC4-A01ED2F8D624}" type="presOf" srcId="{A3E5C97D-DF5E-4FC7-A4AB-F413E4916AF0}" destId="{181CB683-2230-4800-9853-4B28A357A15C}" srcOrd="0" destOrd="0" presId="urn:microsoft.com/office/officeart/2005/8/layout/radial4"/>
    <dgm:cxn modelId="{47BFD534-1FE5-43B9-9DF4-5E44D523F9F7}" srcId="{6447C64B-1402-473F-A06D-944692B4934E}" destId="{AC73B3CE-7CD3-4414-A9DE-3660138090C8}" srcOrd="1" destOrd="0" parTransId="{0A6CB078-11E8-44AE-A92F-4624219E825A}" sibTransId="{EA48BB87-4F8E-47A6-9F59-C81B4662F9E7}"/>
    <dgm:cxn modelId="{C353587C-97D8-4DC4-B5AB-47575909532F}" srcId="{FFB07399-02FB-42BD-BB31-D4AFC744F5D5}" destId="{6447C64B-1402-473F-A06D-944692B4934E}" srcOrd="0" destOrd="0" parTransId="{97AAA318-8A84-4CA0-95AB-1B4407319F15}" sibTransId="{4934C061-3791-472B-8CC3-102F625C8CA9}"/>
    <dgm:cxn modelId="{43B8671F-3104-44AF-A373-A75AEAC84BFC}" type="presOf" srcId="{FFB07399-02FB-42BD-BB31-D4AFC744F5D5}" destId="{E8F2855C-43D3-483D-803F-1DD3CC958042}" srcOrd="0" destOrd="0" presId="urn:microsoft.com/office/officeart/2005/8/layout/radial4"/>
    <dgm:cxn modelId="{D94C330A-BA06-439C-B387-41A492096357}" type="presOf" srcId="{AC73B3CE-7CD3-4414-A9DE-3660138090C8}" destId="{9E423F31-4EBD-4E82-8199-F96C09051619}" srcOrd="0" destOrd="0" presId="urn:microsoft.com/office/officeart/2005/8/layout/radial4"/>
    <dgm:cxn modelId="{D7369CCA-3FFD-4E44-8228-F57A67E8EE15}" type="presOf" srcId="{81F19BF8-A133-455D-B919-68901E746C00}" destId="{4B6F109B-5267-426C-A389-6ADE017E3D83}" srcOrd="0" destOrd="0" presId="urn:microsoft.com/office/officeart/2005/8/layout/radial4"/>
    <dgm:cxn modelId="{A0CAFF6B-9F24-4D86-B1C3-2C9A6FEDCA44}" type="presOf" srcId="{0A6CB078-11E8-44AE-A92F-4624219E825A}" destId="{A7C9AB12-A648-4E38-9A90-EF6154613297}" srcOrd="0" destOrd="0" presId="urn:microsoft.com/office/officeart/2005/8/layout/radial4"/>
    <dgm:cxn modelId="{909817B4-CB78-4A82-B83C-14CCE4D7B6C6}" type="presParOf" srcId="{E8F2855C-43D3-483D-803F-1DD3CC958042}" destId="{89688F2E-43EA-4423-B432-FBFC03855C5E}" srcOrd="0" destOrd="0" presId="urn:microsoft.com/office/officeart/2005/8/layout/radial4"/>
    <dgm:cxn modelId="{B2F9B743-B18D-442F-8245-F29D02A0FF7B}" type="presParOf" srcId="{E8F2855C-43D3-483D-803F-1DD3CC958042}" destId="{181CB683-2230-4800-9853-4B28A357A15C}" srcOrd="1" destOrd="0" presId="urn:microsoft.com/office/officeart/2005/8/layout/radial4"/>
    <dgm:cxn modelId="{8398D411-CB3E-4DF7-9A05-5DED6F45F7BF}" type="presParOf" srcId="{E8F2855C-43D3-483D-803F-1DD3CC958042}" destId="{4B6F109B-5267-426C-A389-6ADE017E3D83}" srcOrd="2" destOrd="0" presId="urn:microsoft.com/office/officeart/2005/8/layout/radial4"/>
    <dgm:cxn modelId="{ED581ADD-BF44-489F-928B-45A6156B2864}" type="presParOf" srcId="{E8F2855C-43D3-483D-803F-1DD3CC958042}" destId="{A7C9AB12-A648-4E38-9A90-EF6154613297}" srcOrd="3" destOrd="0" presId="urn:microsoft.com/office/officeart/2005/8/layout/radial4"/>
    <dgm:cxn modelId="{84026BB4-A60E-48F5-9231-923829002157}" type="presParOf" srcId="{E8F2855C-43D3-483D-803F-1DD3CC958042}" destId="{9E423F31-4EBD-4E82-8199-F96C09051619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688F2E-43EA-4423-B432-FBFC03855C5E}">
      <dsp:nvSpPr>
        <dsp:cNvPr id="0" name=""/>
        <dsp:cNvSpPr/>
      </dsp:nvSpPr>
      <dsp:spPr>
        <a:xfrm>
          <a:off x="2050177" y="2072899"/>
          <a:ext cx="3024344" cy="31746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i="1" kern="1200" dirty="0" smtClean="0">
              <a:solidFill>
                <a:schemeClr val="tx1"/>
              </a:solidFill>
            </a:rPr>
            <a:t>odmęt zieloności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(rozległe miejsce porośnięte gęstą, intensywnie zieloną roślinnością)</a:t>
          </a:r>
          <a:endParaRPr lang="pl-PL" sz="1600" kern="1200" dirty="0"/>
        </a:p>
      </dsp:txBody>
      <dsp:txXfrm>
        <a:off x="2050177" y="2072899"/>
        <a:ext cx="3024344" cy="3174626"/>
      </dsp:txXfrm>
    </dsp:sp>
    <dsp:sp modelId="{181CB683-2230-4800-9853-4B28A357A15C}">
      <dsp:nvSpPr>
        <dsp:cNvPr id="0" name=""/>
        <dsp:cNvSpPr/>
      </dsp:nvSpPr>
      <dsp:spPr>
        <a:xfrm rot="13622775">
          <a:off x="760583" y="1607174"/>
          <a:ext cx="1981980" cy="64088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6F109B-5267-426C-A389-6ADE017E3D83}">
      <dsp:nvSpPr>
        <dsp:cNvPr id="0" name=""/>
        <dsp:cNvSpPr/>
      </dsp:nvSpPr>
      <dsp:spPr>
        <a:xfrm>
          <a:off x="8156" y="9027"/>
          <a:ext cx="2136296" cy="19618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chemeClr val="tx1"/>
              </a:solidFill>
            </a:rPr>
            <a:t>odmęt</a:t>
          </a:r>
          <a:endParaRPr lang="pl-PL" sz="2000" b="1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b="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0" kern="1200" dirty="0" smtClean="0"/>
            <a:t>(głęboka, wzburzona woda, otchłań, toń)</a:t>
          </a:r>
          <a:endParaRPr lang="pl-PL" sz="1600" b="0" kern="1200" dirty="0"/>
        </a:p>
      </dsp:txBody>
      <dsp:txXfrm>
        <a:off x="8156" y="9027"/>
        <a:ext cx="2136296" cy="1961821"/>
      </dsp:txXfrm>
    </dsp:sp>
    <dsp:sp modelId="{A7C9AB12-A648-4E38-9A90-EF6154613297}">
      <dsp:nvSpPr>
        <dsp:cNvPr id="0" name=""/>
        <dsp:cNvSpPr/>
      </dsp:nvSpPr>
      <dsp:spPr>
        <a:xfrm rot="18777225">
          <a:off x="4382136" y="1607174"/>
          <a:ext cx="1981980" cy="64088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23F31-4EBD-4E82-8199-F96C09051619}">
      <dsp:nvSpPr>
        <dsp:cNvPr id="0" name=""/>
        <dsp:cNvSpPr/>
      </dsp:nvSpPr>
      <dsp:spPr>
        <a:xfrm>
          <a:off x="4980246" y="27083"/>
          <a:ext cx="2136296" cy="19257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chemeClr val="tx1"/>
              </a:solidFill>
            </a:rPr>
            <a:t>zieloność - zieleń</a:t>
          </a:r>
          <a:endParaRPr lang="pl-PL" sz="1900" b="1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b="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0" kern="1200" dirty="0" smtClean="0"/>
            <a:t>(zielone rośliny, tereny pokryte roślinami)</a:t>
          </a:r>
          <a:endParaRPr lang="pl-PL" sz="1600" b="0" kern="1200" dirty="0"/>
        </a:p>
      </dsp:txBody>
      <dsp:txXfrm>
        <a:off x="4980246" y="27083"/>
        <a:ext cx="2136296" cy="19257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400425" y="9693275"/>
            <a:ext cx="417513" cy="514350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1E89DB95-31A9-4EB7-99EE-ABD39C851C2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A403F-4FAD-40C4-80E4-436A3EC8ADEE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C6453-0BF4-4C84-B65E-EAC3770AD9C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D0FC1-CCFB-4A73-B478-86EB768F3CFC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20DBA-F678-4965-A20B-71ABFC2184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08AD9-8A08-4E84-AAF2-B8DA1878DC76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11D56-CF1F-4A45-8E55-58AE11A9E57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2A27D-E2CB-410D-A4E0-9FE87D934377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9BA40-9E43-498D-9771-D9E3495CC54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01C6B-112A-4632-B5DE-6BED047D4555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0331C-0A11-48EF-912F-FBB33295482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9119C-F42D-4D0A-B11D-7DB6398F1D54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369AA-5B14-4EFF-9CDA-0694A7F6975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BC301-23CC-4810-A5D4-16AA5542EB14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4397E-B21A-445E-AC1D-C32C58F6470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996B3-8E91-4712-A87E-81A7AF1DB16E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658EB-B1BF-4F46-8F44-751AFF00C3A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C3939-1D60-450D-9743-206D93201854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9837B-6D7F-4D51-8770-850450E3557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E7B34-BF4B-4F1F-9D9A-0BD4FBF930E4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6F24C-BBC3-4B4A-BABB-5B63E28A89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718050" y="993775"/>
            <a:ext cx="1847850" cy="1530350"/>
            <a:chOff x="4718762" y="993075"/>
            <a:chExt cx="1847138" cy="1530439"/>
          </a:xfrm>
        </p:grpSpPr>
        <p:sp>
          <p:nvSpPr>
            <p:cNvPr id="6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3AED4-A84E-4760-A1B2-CE44CAB2C1FA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08C53-8CAE-429C-A6FF-DEDCB62EA6F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FEE6F"/>
            </a:gs>
            <a:gs pos="88000">
              <a:srgbClr val="81AD3C"/>
            </a:gs>
            <a:gs pos="100000">
              <a:srgbClr val="81AD3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4"/>
          <p:cNvGrpSpPr>
            <a:grpSpLocks/>
          </p:cNvGrpSpPr>
          <p:nvPr/>
        </p:nvGrpSpPr>
        <p:grpSpPr bwMode="auto">
          <a:xfrm>
            <a:off x="0" y="0"/>
            <a:ext cx="9251950" cy="6858000"/>
            <a:chOff x="-9" y="-16"/>
            <a:chExt cx="9252346" cy="6858038"/>
          </a:xfrm>
        </p:grpSpPr>
        <p:grpSp>
          <p:nvGrpSpPr>
            <p:cNvPr id="1032" name="Group 638"/>
            <p:cNvGrpSpPr>
              <a:grpSpLocks/>
            </p:cNvGrpSpPr>
            <p:nvPr/>
          </p:nvGrpSpPr>
          <p:grpSpPr bwMode="auto"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7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8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9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0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1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2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1033" name="Group 669"/>
            <p:cNvGrpSpPr>
              <a:grpSpLocks/>
            </p:cNvGrpSpPr>
            <p:nvPr/>
          </p:nvGrpSpPr>
          <p:grpSpPr bwMode="auto"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4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5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318" y="3703642"/>
                <a:ext cx="1588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grpSp>
            <p:nvGrpSpPr>
              <p:cNvPr id="16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7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9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0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1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1034" name="Group 715"/>
            <p:cNvGrpSpPr>
              <a:grpSpLocks/>
            </p:cNvGrpSpPr>
            <p:nvPr/>
          </p:nvGrpSpPr>
          <p:grpSpPr bwMode="auto"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23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4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5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6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7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8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9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30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defTabSz="4572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C13BF6-249F-46D1-9EEA-BE7F35D599DE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404040"/>
                </a:solidFill>
              </a:defRPr>
            </a:lvl1pPr>
          </a:lstStyle>
          <a:p>
            <a:pPr>
              <a:defRPr/>
            </a:pPr>
            <a:fld id="{9B4D9F73-9C8C-4AC0-99F1-A979B9B3C69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3" r:id="rId9"/>
    <p:sldLayoutId id="2147483921" r:id="rId10"/>
    <p:sldLayoutId id="2147483922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404040"/>
          </a:solidFill>
          <a:latin typeface="+mj-lt"/>
          <a:ea typeface="Trebuchet MS" pitchFamily="34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ctrTitle"/>
          </p:nvPr>
        </p:nvSpPr>
        <p:spPr>
          <a:xfrm>
            <a:off x="1009650" y="3306763"/>
            <a:ext cx="7116763" cy="1470025"/>
          </a:xfrm>
        </p:spPr>
        <p:txBody>
          <a:bodyPr anchor="ctr"/>
          <a:lstStyle/>
          <a:p>
            <a:pPr algn="ctr" eaLnBrk="1" hangingPunct="1"/>
            <a:r>
              <a:rPr lang="pl-PL" altLang="pl-PL" b="1" smtClean="0">
                <a:solidFill>
                  <a:srgbClr val="FF0000"/>
                </a:solidFill>
                <a:cs typeface="Trebuchet MS" pitchFamily="34" charset="0"/>
              </a:rPr>
              <a:t>Środki stylistyczne…</a:t>
            </a:r>
          </a:p>
        </p:txBody>
      </p:sp>
      <p:sp>
        <p:nvSpPr>
          <p:cNvPr id="3075" name="Podtytuł 2"/>
          <p:cNvSpPr>
            <a:spLocks noGrp="1"/>
          </p:cNvSpPr>
          <p:nvPr>
            <p:ph type="subTitle" idx="1"/>
          </p:nvPr>
        </p:nvSpPr>
        <p:spPr>
          <a:xfrm>
            <a:off x="1009650" y="4776788"/>
            <a:ext cx="7116763" cy="862012"/>
          </a:xfrm>
        </p:spPr>
        <p:txBody>
          <a:bodyPr anchor="ctr"/>
          <a:lstStyle/>
          <a:p>
            <a:pPr algn="ctr" eaLnBrk="1" hangingPunct="1"/>
            <a:r>
              <a:rPr lang="pl-PL" altLang="pl-PL" smtClean="0">
                <a:solidFill>
                  <a:srgbClr val="404040"/>
                </a:solidFill>
              </a:rPr>
              <a:t>czyli na tropach poetyckich tropów </a:t>
            </a:r>
            <a:r>
              <a:rPr lang="pl-PL" altLang="pl-PL" smtClean="0">
                <a:solidFill>
                  <a:srgbClr val="404040"/>
                </a:solidFill>
                <a:sym typeface="Wingdings" pitchFamily="2" charset="2"/>
              </a:rPr>
              <a:t></a:t>
            </a:r>
            <a:endParaRPr lang="pl-PL" altLang="pl-PL" smtClean="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b="1" smtClean="0">
                <a:cs typeface="Trebuchet MS" pitchFamily="34" charset="0"/>
              </a:rPr>
              <a:t>Jakie chwyty odnajdujesz</a:t>
            </a:r>
            <a:br>
              <a:rPr lang="pl-PL" altLang="pl-PL" b="1" smtClean="0">
                <a:cs typeface="Trebuchet MS" pitchFamily="34" charset="0"/>
              </a:rPr>
            </a:br>
            <a:r>
              <a:rPr lang="pl-PL" altLang="pl-PL" b="1" smtClean="0">
                <a:cs typeface="Trebuchet MS" pitchFamily="34" charset="0"/>
              </a:rPr>
              <a:t>w wierszu?</a:t>
            </a:r>
          </a:p>
        </p:txBody>
      </p:sp>
      <p:sp>
        <p:nvSpPr>
          <p:cNvPr id="12291" name="Symbol zastępczy zawartości 2"/>
          <p:cNvSpPr>
            <a:spLocks noGrp="1"/>
          </p:cNvSpPr>
          <p:nvPr>
            <p:ph idx="1"/>
          </p:nvPr>
        </p:nvSpPr>
        <p:spPr>
          <a:xfrm>
            <a:off x="1009650" y="1806575"/>
            <a:ext cx="7124700" cy="4430713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Rosła</a:t>
            </a:r>
            <a:r>
              <a:rPr lang="pl-PL" altLang="pl-PL" b="1" i="1" smtClean="0"/>
              <a:t> </a:t>
            </a:r>
            <a:r>
              <a:rPr lang="pl-PL" altLang="pl-PL" i="1" smtClean="0"/>
              <a:t>kalina z liściem szerokim,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Nad modrym w gaju rosła potokiem,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Drobny deszcz</a:t>
            </a:r>
            <a:r>
              <a:rPr lang="pl-PL" altLang="pl-PL" b="1" i="1" smtClean="0"/>
              <a:t> </a:t>
            </a:r>
            <a:r>
              <a:rPr lang="pl-PL" altLang="pl-PL" i="1" smtClean="0"/>
              <a:t>piła</a:t>
            </a:r>
            <a:r>
              <a:rPr lang="pl-PL" altLang="pl-PL" b="1" i="1" smtClean="0"/>
              <a:t>, </a:t>
            </a:r>
            <a:r>
              <a:rPr lang="pl-PL" altLang="pl-PL" i="1" smtClean="0"/>
              <a:t>rosę</a:t>
            </a:r>
            <a:r>
              <a:rPr lang="pl-PL" altLang="pl-PL" b="1" i="1" smtClean="0"/>
              <a:t> </a:t>
            </a:r>
            <a:r>
              <a:rPr lang="pl-PL" altLang="pl-PL" i="1" smtClean="0"/>
              <a:t>zbierała,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W majowym słońcu liście</a:t>
            </a:r>
            <a:r>
              <a:rPr lang="pl-PL" altLang="pl-PL" b="1" i="1" smtClean="0"/>
              <a:t> </a:t>
            </a:r>
            <a:r>
              <a:rPr lang="pl-PL" altLang="pl-PL" i="1" smtClean="0"/>
              <a:t>kąpała.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W lipcu korale miała czerwone.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W cienkie z gałązek włosy wplecione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Tak się stroiła jak dziewczę młode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I jak w lusterko patrzyła w wodę</a:t>
            </a:r>
            <a:r>
              <a:rPr lang="pl-PL" altLang="pl-PL" smtClean="0"/>
              <a:t>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pl-PL" altLang="pl-PL" smtClean="0"/>
          </a:p>
          <a:p>
            <a:pPr marL="0" indent="0" algn="r" eaLnBrk="1" hangingPunct="1">
              <a:buFont typeface="Wingdings 2" pitchFamily="18" charset="2"/>
              <a:buNone/>
            </a:pPr>
            <a:r>
              <a:rPr lang="pl-PL" altLang="pl-PL" smtClean="0"/>
              <a:t>(Tadeusz Lenartowicz, </a:t>
            </a:r>
            <a:r>
              <a:rPr lang="pl-PL" altLang="pl-PL" i="1" smtClean="0"/>
              <a:t>Rosła kalina</a:t>
            </a:r>
            <a:r>
              <a:rPr lang="pl-PL" altLang="pl-PL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b="1" smtClean="0">
                <a:cs typeface="Trebuchet MS" pitchFamily="34" charset="0"/>
              </a:rPr>
              <a:t>Epitety</a:t>
            </a:r>
          </a:p>
        </p:txBody>
      </p:sp>
      <p:sp>
        <p:nvSpPr>
          <p:cNvPr id="13315" name="Symbol zastępczy zawartości 2"/>
          <p:cNvSpPr>
            <a:spLocks noGrp="1"/>
          </p:cNvSpPr>
          <p:nvPr>
            <p:ph idx="1"/>
          </p:nvPr>
        </p:nvSpPr>
        <p:spPr>
          <a:xfrm>
            <a:off x="1009650" y="1806575"/>
            <a:ext cx="7124700" cy="4430713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Rosła</a:t>
            </a:r>
            <a:r>
              <a:rPr lang="pl-PL" altLang="pl-PL" b="1" i="1" smtClean="0"/>
              <a:t> </a:t>
            </a:r>
            <a:r>
              <a:rPr lang="pl-PL" altLang="pl-PL" i="1" smtClean="0"/>
              <a:t>kalina z </a:t>
            </a:r>
            <a:r>
              <a:rPr lang="pl-PL" altLang="pl-PL" b="1" i="1" smtClean="0"/>
              <a:t>liściem szerokim</a:t>
            </a:r>
            <a:r>
              <a:rPr lang="pl-PL" altLang="pl-PL" i="1" smtClean="0"/>
              <a:t>,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Nad </a:t>
            </a:r>
            <a:r>
              <a:rPr lang="pl-PL" altLang="pl-PL" b="1" i="1" smtClean="0"/>
              <a:t>modrym</a:t>
            </a:r>
            <a:r>
              <a:rPr lang="pl-PL" altLang="pl-PL" i="1" smtClean="0"/>
              <a:t> w gaju rosła </a:t>
            </a:r>
            <a:r>
              <a:rPr lang="pl-PL" altLang="pl-PL" b="1" i="1" smtClean="0"/>
              <a:t>potokiem</a:t>
            </a:r>
            <a:r>
              <a:rPr lang="pl-PL" altLang="pl-PL" i="1" smtClean="0"/>
              <a:t>,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b="1" i="1" smtClean="0"/>
              <a:t>Drobny</a:t>
            </a:r>
            <a:r>
              <a:rPr lang="pl-PL" altLang="pl-PL" i="1" smtClean="0"/>
              <a:t> </a:t>
            </a:r>
            <a:r>
              <a:rPr lang="pl-PL" altLang="pl-PL" b="1" i="1" smtClean="0"/>
              <a:t>deszcz </a:t>
            </a:r>
            <a:r>
              <a:rPr lang="pl-PL" altLang="pl-PL" i="1" smtClean="0"/>
              <a:t>piła</a:t>
            </a:r>
            <a:r>
              <a:rPr lang="pl-PL" altLang="pl-PL" b="1" i="1" smtClean="0"/>
              <a:t>, </a:t>
            </a:r>
            <a:r>
              <a:rPr lang="pl-PL" altLang="pl-PL" i="1" smtClean="0"/>
              <a:t>rosę</a:t>
            </a:r>
            <a:r>
              <a:rPr lang="pl-PL" altLang="pl-PL" b="1" i="1" smtClean="0"/>
              <a:t> </a:t>
            </a:r>
            <a:r>
              <a:rPr lang="pl-PL" altLang="pl-PL" i="1" smtClean="0"/>
              <a:t>zbierała,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W </a:t>
            </a:r>
            <a:r>
              <a:rPr lang="pl-PL" altLang="pl-PL" b="1" i="1" smtClean="0"/>
              <a:t>majowym</a:t>
            </a:r>
            <a:r>
              <a:rPr lang="pl-PL" altLang="pl-PL" i="1" smtClean="0"/>
              <a:t> </a:t>
            </a:r>
            <a:r>
              <a:rPr lang="pl-PL" altLang="pl-PL" b="1" i="1" smtClean="0"/>
              <a:t>słońcu</a:t>
            </a:r>
            <a:r>
              <a:rPr lang="pl-PL" altLang="pl-PL" i="1" smtClean="0"/>
              <a:t> liście</a:t>
            </a:r>
            <a:r>
              <a:rPr lang="pl-PL" altLang="pl-PL" b="1" i="1" smtClean="0"/>
              <a:t> </a:t>
            </a:r>
            <a:r>
              <a:rPr lang="pl-PL" altLang="pl-PL" i="1" smtClean="0"/>
              <a:t>kąpała.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W lipcu </a:t>
            </a:r>
            <a:r>
              <a:rPr lang="pl-PL" altLang="pl-PL" b="1" i="1" smtClean="0"/>
              <a:t>korale</a:t>
            </a:r>
            <a:r>
              <a:rPr lang="pl-PL" altLang="pl-PL" i="1" smtClean="0"/>
              <a:t> miała </a:t>
            </a:r>
            <a:r>
              <a:rPr lang="pl-PL" altLang="pl-PL" b="1" i="1" smtClean="0"/>
              <a:t>czerwone</a:t>
            </a:r>
            <a:r>
              <a:rPr lang="pl-PL" altLang="pl-PL" i="1" smtClean="0"/>
              <a:t>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W </a:t>
            </a:r>
            <a:r>
              <a:rPr lang="pl-PL" altLang="pl-PL" b="1" i="1" smtClean="0"/>
              <a:t>cienkie</a:t>
            </a:r>
            <a:r>
              <a:rPr lang="pl-PL" altLang="pl-PL" i="1" smtClean="0"/>
              <a:t> </a:t>
            </a:r>
            <a:r>
              <a:rPr lang="pl-PL" altLang="pl-PL" b="1" i="1" smtClean="0"/>
              <a:t>z gałązek włosy</a:t>
            </a:r>
            <a:r>
              <a:rPr lang="pl-PL" altLang="pl-PL" i="1" smtClean="0"/>
              <a:t> </a:t>
            </a:r>
            <a:r>
              <a:rPr lang="pl-PL" altLang="pl-PL" b="1" i="1" smtClean="0"/>
              <a:t>wplecione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Tak się stroiła jak </a:t>
            </a:r>
            <a:r>
              <a:rPr lang="pl-PL" altLang="pl-PL" b="1" i="1" smtClean="0"/>
              <a:t>dziewczę</a:t>
            </a:r>
            <a:r>
              <a:rPr lang="pl-PL" altLang="pl-PL" i="1" smtClean="0"/>
              <a:t> </a:t>
            </a:r>
            <a:r>
              <a:rPr lang="pl-PL" altLang="pl-PL" b="1" i="1" smtClean="0"/>
              <a:t>młode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I jak w lusterko patrzyła w wodę</a:t>
            </a:r>
            <a:r>
              <a:rPr lang="pl-PL" altLang="pl-PL" smtClean="0"/>
              <a:t>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pl-PL" altLang="pl-PL" smtClean="0"/>
          </a:p>
          <a:p>
            <a:pPr marL="0" indent="0" algn="r" eaLnBrk="1" hangingPunct="1">
              <a:buFont typeface="Wingdings 2" pitchFamily="18" charset="2"/>
              <a:buNone/>
            </a:pPr>
            <a:r>
              <a:rPr lang="pl-PL" altLang="pl-PL" smtClean="0"/>
              <a:t>(Tadeusz Lenartowicz, </a:t>
            </a:r>
            <a:r>
              <a:rPr lang="pl-PL" altLang="pl-PL" i="1" smtClean="0"/>
              <a:t>Rosła kalina</a:t>
            </a:r>
            <a:r>
              <a:rPr lang="pl-PL" altLang="pl-PL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b="1" smtClean="0">
                <a:cs typeface="Trebuchet MS" pitchFamily="34" charset="0"/>
              </a:rPr>
              <a:t>Epitety</a:t>
            </a:r>
            <a:endParaRPr lang="pl-PL" altLang="pl-PL" smtClean="0">
              <a:cs typeface="Trebuchet MS" pitchFamily="34" charset="0"/>
            </a:endParaRPr>
          </a:p>
        </p:txBody>
      </p:sp>
      <p:sp>
        <p:nvSpPr>
          <p:cNvPr id="14339" name="Symbol zastępczy tekstu 2"/>
          <p:cNvSpPr>
            <a:spLocks noGrp="1"/>
          </p:cNvSpPr>
          <p:nvPr>
            <p:ph type="body" idx="1"/>
          </p:nvPr>
        </p:nvSpPr>
        <p:spPr>
          <a:xfrm>
            <a:off x="1333500" y="1812925"/>
            <a:ext cx="3146425" cy="576263"/>
          </a:xfrm>
        </p:spPr>
        <p:txBody>
          <a:bodyPr anchor="ctr"/>
          <a:lstStyle/>
          <a:p>
            <a:pPr algn="ctr" eaLnBrk="1" hangingPunct="1"/>
            <a:r>
              <a:rPr lang="pl-PL" altLang="pl-PL" smtClean="0"/>
              <a:t>Cytat:</a:t>
            </a:r>
          </a:p>
        </p:txBody>
      </p:sp>
      <p:sp>
        <p:nvSpPr>
          <p:cNvPr id="14340" name="Symbol zastępczy zawartości 3"/>
          <p:cNvSpPr>
            <a:spLocks noGrp="1"/>
          </p:cNvSpPr>
          <p:nvPr>
            <p:ph sz="half" idx="2"/>
          </p:nvPr>
        </p:nvSpPr>
        <p:spPr>
          <a:xfrm>
            <a:off x="1331913" y="2389188"/>
            <a:ext cx="3149600" cy="40640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liść szeroki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modry potok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drobny deszcz</a:t>
            </a:r>
            <a:r>
              <a:rPr lang="pl-PL" altLang="pl-PL" b="1" i="1" smtClean="0"/>
              <a:t>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majowe słońce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korale czerwone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cienkie włosy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z gałązek włosy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wplecione korale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dziewczę młode</a:t>
            </a:r>
            <a:endParaRPr lang="pl-PL" altLang="pl-PL" smtClean="0"/>
          </a:p>
        </p:txBody>
      </p:sp>
      <p:sp>
        <p:nvSpPr>
          <p:cNvPr id="14341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2688" y="1812925"/>
            <a:ext cx="3141662" cy="576263"/>
          </a:xfrm>
        </p:spPr>
        <p:txBody>
          <a:bodyPr anchor="ctr"/>
          <a:lstStyle/>
          <a:p>
            <a:pPr algn="ctr" eaLnBrk="1" hangingPunct="1"/>
            <a:r>
              <a:rPr lang="pl-PL" altLang="pl-PL" smtClean="0"/>
              <a:t>Funkcja</a:t>
            </a:r>
          </a:p>
        </p:txBody>
      </p:sp>
      <p:sp>
        <p:nvSpPr>
          <p:cNvPr id="14342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2488" y="2389188"/>
            <a:ext cx="3471862" cy="3848100"/>
          </a:xfrm>
        </p:spPr>
        <p:txBody>
          <a:bodyPr/>
          <a:lstStyle/>
          <a:p>
            <a:pPr eaLnBrk="1" hangingPunct="1"/>
            <a:r>
              <a:rPr lang="pl-PL" altLang="pl-PL" smtClean="0"/>
              <a:t>budowanie świata przedstawionego</a:t>
            </a:r>
          </a:p>
          <a:p>
            <a:pPr eaLnBrk="1" hangingPunct="1"/>
            <a:r>
              <a:rPr lang="pl-PL" altLang="pl-PL" smtClean="0"/>
              <a:t>nadawanie plastyczności</a:t>
            </a:r>
          </a:p>
          <a:p>
            <a:pPr eaLnBrk="1" hangingPunct="1"/>
            <a:r>
              <a:rPr lang="pl-PL" altLang="pl-PL" smtClean="0"/>
              <a:t>uwydatnianie cech przyrody</a:t>
            </a:r>
          </a:p>
          <a:p>
            <a:pPr eaLnBrk="1" hangingPunct="1"/>
            <a:r>
              <a:rPr lang="pl-PL" altLang="pl-PL" smtClean="0"/>
              <a:t>budowanie nastroju (sielski, pogodny, miły)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b="1" smtClean="0">
                <a:cs typeface="Trebuchet MS" pitchFamily="34" charset="0"/>
              </a:rPr>
              <a:t>Porównania</a:t>
            </a:r>
          </a:p>
        </p:txBody>
      </p:sp>
      <p:sp>
        <p:nvSpPr>
          <p:cNvPr id="15363" name="Symbol zastępczy zawartości 2"/>
          <p:cNvSpPr>
            <a:spLocks noGrp="1"/>
          </p:cNvSpPr>
          <p:nvPr>
            <p:ph idx="1"/>
          </p:nvPr>
        </p:nvSpPr>
        <p:spPr>
          <a:xfrm>
            <a:off x="1009650" y="1806575"/>
            <a:ext cx="7124700" cy="4430713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Rosła kalina z liściem szerokim,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Nad modrym w gaju rosła potokiem,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Drobny deszcz piła, rosę zbierała,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W majowym słońcu liście kąpała.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W lipcu korale miała czerwone.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W cienkie z gałązek włosy wplecione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b="1" i="1" smtClean="0"/>
              <a:t>Tak się stroiła jak dziewczę młode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I </a:t>
            </a:r>
            <a:r>
              <a:rPr lang="pl-PL" altLang="pl-PL" b="1" i="1" smtClean="0"/>
              <a:t>jak w lusterko patrzyła w wodę</a:t>
            </a:r>
            <a:r>
              <a:rPr lang="pl-PL" altLang="pl-PL" smtClean="0"/>
              <a:t>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pl-PL" altLang="pl-PL" smtClean="0"/>
          </a:p>
          <a:p>
            <a:pPr marL="0" indent="0" algn="r" eaLnBrk="1" hangingPunct="1">
              <a:buFont typeface="Wingdings 2" pitchFamily="18" charset="2"/>
              <a:buNone/>
            </a:pPr>
            <a:r>
              <a:rPr lang="pl-PL" altLang="pl-PL" smtClean="0"/>
              <a:t>(Tadeusz Lenartowicz, </a:t>
            </a:r>
            <a:r>
              <a:rPr lang="pl-PL" altLang="pl-PL" i="1" smtClean="0"/>
              <a:t>Rosła kalina</a:t>
            </a:r>
            <a:r>
              <a:rPr lang="pl-PL" altLang="pl-PL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b="1" smtClean="0">
                <a:cs typeface="Trebuchet MS" pitchFamily="34" charset="0"/>
              </a:rPr>
              <a:t>Porównania</a:t>
            </a:r>
            <a:endParaRPr lang="pl-PL" altLang="pl-PL" smtClean="0">
              <a:cs typeface="Trebuchet MS" pitchFamily="34" charset="0"/>
            </a:endParaRPr>
          </a:p>
        </p:txBody>
      </p:sp>
      <p:sp>
        <p:nvSpPr>
          <p:cNvPr id="16387" name="Symbol zastępczy tekstu 2"/>
          <p:cNvSpPr>
            <a:spLocks noGrp="1"/>
          </p:cNvSpPr>
          <p:nvPr>
            <p:ph type="body" idx="1"/>
          </p:nvPr>
        </p:nvSpPr>
        <p:spPr>
          <a:xfrm>
            <a:off x="1333500" y="1812925"/>
            <a:ext cx="3146425" cy="576263"/>
          </a:xfrm>
        </p:spPr>
        <p:txBody>
          <a:bodyPr anchor="ctr"/>
          <a:lstStyle/>
          <a:p>
            <a:pPr algn="ctr" eaLnBrk="1" hangingPunct="1"/>
            <a:r>
              <a:rPr lang="pl-PL" altLang="pl-PL" smtClean="0"/>
              <a:t>Cytat:</a:t>
            </a:r>
          </a:p>
        </p:txBody>
      </p:sp>
      <p:sp>
        <p:nvSpPr>
          <p:cNvPr id="16388" name="Symbol zastępczy zawartości 3"/>
          <p:cNvSpPr>
            <a:spLocks noGrp="1"/>
          </p:cNvSpPr>
          <p:nvPr>
            <p:ph sz="half" idx="2"/>
          </p:nvPr>
        </p:nvSpPr>
        <p:spPr>
          <a:xfrm>
            <a:off x="1331913" y="2389188"/>
            <a:ext cx="3149600" cy="34163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Tak się stroiła jak dziewczę młode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pl-PL" altLang="pl-PL" i="1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I jak w lusterko patrzyła w wodę</a:t>
            </a:r>
            <a:endParaRPr lang="pl-PL" altLang="pl-PL" smtClean="0"/>
          </a:p>
        </p:txBody>
      </p:sp>
      <p:sp>
        <p:nvSpPr>
          <p:cNvPr id="16389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2688" y="1812925"/>
            <a:ext cx="3141662" cy="576263"/>
          </a:xfrm>
        </p:spPr>
        <p:txBody>
          <a:bodyPr anchor="ctr"/>
          <a:lstStyle/>
          <a:p>
            <a:pPr algn="ctr" eaLnBrk="1" hangingPunct="1"/>
            <a:r>
              <a:rPr lang="pl-PL" altLang="pl-PL" smtClean="0"/>
              <a:t>Funkcja</a:t>
            </a:r>
          </a:p>
        </p:txBody>
      </p:sp>
      <p:sp>
        <p:nvSpPr>
          <p:cNvPr id="16390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2488" y="2389188"/>
            <a:ext cx="3471862" cy="3848100"/>
          </a:xfrm>
        </p:spPr>
        <p:txBody>
          <a:bodyPr/>
          <a:lstStyle/>
          <a:p>
            <a:pPr eaLnBrk="1" hangingPunct="1"/>
            <a:r>
              <a:rPr lang="pl-PL" altLang="pl-PL" smtClean="0"/>
              <a:t>pobudzenie wyobraźni</a:t>
            </a:r>
          </a:p>
          <a:p>
            <a:pPr eaLnBrk="1" hangingPunct="1"/>
            <a:r>
              <a:rPr lang="pl-PL" altLang="pl-PL" smtClean="0"/>
              <a:t>budowanie świata przedstawionego</a:t>
            </a:r>
          </a:p>
          <a:p>
            <a:pPr eaLnBrk="1" hangingPunct="1"/>
            <a:r>
              <a:rPr lang="pl-PL" altLang="pl-PL" smtClean="0"/>
              <a:t>oddanie plastyczności</a:t>
            </a:r>
          </a:p>
          <a:p>
            <a:pPr eaLnBrk="1" hangingPunct="1"/>
            <a:r>
              <a:rPr lang="pl-PL" altLang="pl-PL" smtClean="0"/>
              <a:t>uwydatnianie cech przyrody</a:t>
            </a:r>
          </a:p>
          <a:p>
            <a:pPr eaLnBrk="1" hangingPunct="1"/>
            <a:r>
              <a:rPr lang="pl-PL" altLang="pl-PL" smtClean="0"/>
              <a:t>budowanie nastroju (sielski, pogodny, miły)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b="1" smtClean="0">
                <a:cs typeface="Trebuchet MS" pitchFamily="34" charset="0"/>
              </a:rPr>
              <a:t>Przenośnie</a:t>
            </a:r>
          </a:p>
        </p:txBody>
      </p:sp>
      <p:sp>
        <p:nvSpPr>
          <p:cNvPr id="17411" name="Symbol zastępczy zawartości 2"/>
          <p:cNvSpPr>
            <a:spLocks noGrp="1"/>
          </p:cNvSpPr>
          <p:nvPr>
            <p:ph idx="1"/>
          </p:nvPr>
        </p:nvSpPr>
        <p:spPr>
          <a:xfrm>
            <a:off x="1009650" y="1806575"/>
            <a:ext cx="7124700" cy="4430713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Rosła kalina z liściem szerokim,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Nad modrym w gaju rosła potokiem,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b="1" i="1" smtClean="0"/>
              <a:t>Drobny deszcz piła</a:t>
            </a:r>
            <a:r>
              <a:rPr lang="pl-PL" altLang="pl-PL" i="1" smtClean="0"/>
              <a:t>, </a:t>
            </a:r>
            <a:r>
              <a:rPr lang="pl-PL" altLang="pl-PL" b="1" i="1" smtClean="0"/>
              <a:t>rosę zbierała</a:t>
            </a:r>
            <a:r>
              <a:rPr lang="pl-PL" altLang="pl-PL" i="1" smtClean="0"/>
              <a:t>,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b="1" i="1" smtClean="0"/>
              <a:t>W majowym słońcu liście kąpała.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b="1" i="1" smtClean="0"/>
              <a:t>W lipcu korale miała czerwone.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b="1" i="1" smtClean="0"/>
              <a:t>W cienkie z gałązek włosy wplecione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b="1" i="1" smtClean="0"/>
              <a:t>Tak się stroiła </a:t>
            </a:r>
            <a:r>
              <a:rPr lang="pl-PL" altLang="pl-PL" i="1" smtClean="0"/>
              <a:t>jak dziewczę młode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altLang="pl-PL" i="1" smtClean="0"/>
              <a:t>I jak w lusterko patrzyła w wodę</a:t>
            </a:r>
            <a:r>
              <a:rPr lang="pl-PL" altLang="pl-PL" smtClean="0"/>
              <a:t>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pl-PL" altLang="pl-PL" smtClean="0"/>
          </a:p>
          <a:p>
            <a:pPr marL="0" indent="0" algn="r" eaLnBrk="1" hangingPunct="1">
              <a:buFont typeface="Wingdings 2" pitchFamily="18" charset="2"/>
              <a:buNone/>
            </a:pPr>
            <a:r>
              <a:rPr lang="pl-PL" altLang="pl-PL" smtClean="0"/>
              <a:t>(Tadeusz Lenartowicz, </a:t>
            </a:r>
            <a:r>
              <a:rPr lang="pl-PL" altLang="pl-PL" i="1" smtClean="0"/>
              <a:t>Rosła kalina</a:t>
            </a:r>
            <a:r>
              <a:rPr lang="pl-PL" altLang="pl-PL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b="1" smtClean="0">
                <a:cs typeface="Trebuchet MS" pitchFamily="34" charset="0"/>
              </a:rPr>
              <a:t>Przenośnie</a:t>
            </a:r>
            <a:endParaRPr lang="pl-PL" altLang="pl-PL" smtClean="0">
              <a:cs typeface="Trebuchet MS" pitchFamily="34" charset="0"/>
            </a:endParaRPr>
          </a:p>
        </p:txBody>
      </p:sp>
      <p:sp>
        <p:nvSpPr>
          <p:cNvPr id="18435" name="Symbol zastępczy tekstu 2"/>
          <p:cNvSpPr>
            <a:spLocks noGrp="1"/>
          </p:cNvSpPr>
          <p:nvPr>
            <p:ph type="body" idx="1"/>
          </p:nvPr>
        </p:nvSpPr>
        <p:spPr>
          <a:xfrm>
            <a:off x="1333500" y="1812925"/>
            <a:ext cx="3146425" cy="576263"/>
          </a:xfrm>
        </p:spPr>
        <p:txBody>
          <a:bodyPr anchor="ctr"/>
          <a:lstStyle/>
          <a:p>
            <a:pPr algn="ctr" eaLnBrk="1" hangingPunct="1"/>
            <a:r>
              <a:rPr lang="pl-PL" altLang="pl-PL" smtClean="0"/>
              <a:t>Cytat: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971550" y="2389188"/>
            <a:ext cx="3509963" cy="406400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pl-PL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robny </a:t>
            </a:r>
            <a:r>
              <a:rPr lang="pl-PL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deszcz </a:t>
            </a:r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piła, rosę zbierała</a:t>
            </a: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pl-PL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pl-PL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majowym słońcu liście </a:t>
            </a:r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kąpała</a:t>
            </a: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pl-PL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lipcu korale miała czerwone.</a:t>
            </a: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pl-PL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cienkie z gałązek włosy </a:t>
            </a:r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wplecione</a:t>
            </a: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pl-PL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pl-PL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Tak się </a:t>
            </a:r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stroiła</a:t>
            </a:r>
            <a:endParaRPr lang="pl-PL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37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2688" y="1812925"/>
            <a:ext cx="3141662" cy="576263"/>
          </a:xfrm>
        </p:spPr>
        <p:txBody>
          <a:bodyPr anchor="ctr"/>
          <a:lstStyle/>
          <a:p>
            <a:pPr algn="ctr" eaLnBrk="1" hangingPunct="1"/>
            <a:r>
              <a:rPr lang="pl-PL" altLang="pl-PL" smtClean="0"/>
              <a:t>Funkcja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2488" y="2389188"/>
            <a:ext cx="4013200" cy="4064000"/>
          </a:xfrm>
        </p:spPr>
        <p:txBody>
          <a:bodyPr rtlCol="0"/>
          <a:lstStyle/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pobudzenie wyobraźni</a:t>
            </a: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budowanie świata przedstawionego</a:t>
            </a: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oddanie plastyczności</a:t>
            </a: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uwydatnianie cech przyrody</a:t>
            </a: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budowanie nastroju (sielski, pogodny, miły)</a:t>
            </a: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Przedstawienie kaliny jako młodej dziewczyny to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uosobienie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personifikacja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b="1" smtClean="0">
                <a:solidFill>
                  <a:srgbClr val="FF0000"/>
                </a:solidFill>
                <a:cs typeface="Trebuchet MS" pitchFamily="34" charset="0"/>
              </a:rPr>
              <a:t>Środki stylistyczne</a:t>
            </a:r>
          </a:p>
        </p:txBody>
      </p:sp>
      <p:sp>
        <p:nvSpPr>
          <p:cNvPr id="4099" name="Symbol zastępczy tekstu 2"/>
          <p:cNvSpPr>
            <a:spLocks noGrp="1"/>
          </p:cNvSpPr>
          <p:nvPr>
            <p:ph type="body" idx="1"/>
          </p:nvPr>
        </p:nvSpPr>
        <p:spPr>
          <a:xfrm>
            <a:off x="1116013" y="1989138"/>
            <a:ext cx="3148012" cy="576262"/>
          </a:xfrm>
        </p:spPr>
        <p:txBody>
          <a:bodyPr anchor="ctr"/>
          <a:lstStyle/>
          <a:p>
            <a:pPr algn="ctr" eaLnBrk="1" hangingPunct="1"/>
            <a:r>
              <a:rPr lang="pl-PL" altLang="pl-PL" smtClean="0"/>
              <a:t>Określenia synonimiczne:</a:t>
            </a:r>
          </a:p>
        </p:txBody>
      </p:sp>
      <p:sp>
        <p:nvSpPr>
          <p:cNvPr id="4100" name="Symbol zastępczy zawartości 3"/>
          <p:cNvSpPr>
            <a:spLocks noGrp="1"/>
          </p:cNvSpPr>
          <p:nvPr>
            <p:ph sz="half" idx="2"/>
          </p:nvPr>
        </p:nvSpPr>
        <p:spPr>
          <a:xfrm>
            <a:off x="1316038" y="2909888"/>
            <a:ext cx="3471862" cy="3471862"/>
          </a:xfrm>
        </p:spPr>
        <p:txBody>
          <a:bodyPr/>
          <a:lstStyle/>
          <a:p>
            <a:pPr eaLnBrk="1" hangingPunct="1"/>
            <a:r>
              <a:rPr lang="pl-PL" altLang="pl-PL" smtClean="0"/>
              <a:t>środki językowe</a:t>
            </a:r>
          </a:p>
          <a:p>
            <a:pPr eaLnBrk="1" hangingPunct="1"/>
            <a:r>
              <a:rPr lang="pl-PL" altLang="pl-PL" smtClean="0"/>
              <a:t>środki poetyckie</a:t>
            </a:r>
          </a:p>
          <a:p>
            <a:pPr eaLnBrk="1" hangingPunct="1"/>
            <a:r>
              <a:rPr lang="pl-PL" altLang="pl-PL" smtClean="0"/>
              <a:t>środki wyrazu</a:t>
            </a:r>
          </a:p>
          <a:p>
            <a:pPr eaLnBrk="1" hangingPunct="1"/>
            <a:r>
              <a:rPr lang="pl-PL" altLang="pl-PL" smtClean="0"/>
              <a:t>chwyty poetyckie</a:t>
            </a:r>
          </a:p>
          <a:p>
            <a:pPr eaLnBrk="1" hangingPunct="1"/>
            <a:r>
              <a:rPr lang="pl-PL" altLang="pl-PL" smtClean="0"/>
              <a:t>figury retoryczne</a:t>
            </a:r>
          </a:p>
          <a:p>
            <a:pPr eaLnBrk="1" hangingPunct="1"/>
            <a:endParaRPr lang="pl-PL" altLang="pl-PL" smtClean="0"/>
          </a:p>
        </p:txBody>
      </p:sp>
      <p:sp>
        <p:nvSpPr>
          <p:cNvPr id="4101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2688" y="1989138"/>
            <a:ext cx="3141662" cy="576262"/>
          </a:xfrm>
        </p:spPr>
        <p:txBody>
          <a:bodyPr anchor="ctr"/>
          <a:lstStyle/>
          <a:p>
            <a:pPr algn="ctr" eaLnBrk="1" hangingPunct="1"/>
            <a:r>
              <a:rPr lang="pl-PL" altLang="pl-PL" smtClean="0"/>
              <a:t>Funkcje:</a:t>
            </a:r>
          </a:p>
        </p:txBody>
      </p:sp>
      <p:sp>
        <p:nvSpPr>
          <p:cNvPr id="4102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32388" y="2909888"/>
            <a:ext cx="3471862" cy="3471862"/>
          </a:xfrm>
        </p:spPr>
        <p:txBody>
          <a:bodyPr/>
          <a:lstStyle/>
          <a:p>
            <a:pPr eaLnBrk="1" hangingPunct="1"/>
            <a:r>
              <a:rPr lang="pl-PL" altLang="pl-PL" smtClean="0"/>
              <a:t>wyrażenie emocji</a:t>
            </a:r>
          </a:p>
          <a:p>
            <a:pPr eaLnBrk="1" hangingPunct="1"/>
            <a:r>
              <a:rPr lang="pl-PL" altLang="pl-PL" smtClean="0"/>
              <a:t>rozbudzenie emocji</a:t>
            </a:r>
            <a:br>
              <a:rPr lang="pl-PL" altLang="pl-PL" smtClean="0"/>
            </a:br>
            <a:r>
              <a:rPr lang="pl-PL" altLang="pl-PL" smtClean="0"/>
              <a:t>u odbiorcy wiersza</a:t>
            </a:r>
          </a:p>
          <a:p>
            <a:pPr eaLnBrk="1" hangingPunct="1"/>
            <a:r>
              <a:rPr lang="pl-PL" altLang="pl-PL" smtClean="0"/>
              <a:t>pobudzenie wyobraźni czytelnika</a:t>
            </a:r>
          </a:p>
          <a:p>
            <a:pPr eaLnBrk="1" hangingPunct="1"/>
            <a:r>
              <a:rPr lang="pl-PL" altLang="pl-PL" smtClean="0"/>
              <a:t>budowanie nastroju</a:t>
            </a:r>
            <a:br>
              <a:rPr lang="pl-PL" altLang="pl-PL" smtClean="0"/>
            </a:br>
            <a:r>
              <a:rPr lang="pl-PL" altLang="pl-PL" smtClean="0"/>
              <a:t>w utworze</a:t>
            </a:r>
          </a:p>
          <a:p>
            <a:pPr eaLnBrk="1" hangingPunct="1"/>
            <a:r>
              <a:rPr lang="pl-PL" altLang="pl-PL" smtClean="0"/>
              <a:t>budowanie świata przedstawionego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b="1" smtClean="0">
                <a:solidFill>
                  <a:srgbClr val="FF0000"/>
                </a:solidFill>
                <a:cs typeface="Trebuchet MS" pitchFamily="34" charset="0"/>
              </a:rPr>
              <a:t>Porównanie</a:t>
            </a:r>
          </a:p>
        </p:txBody>
      </p:sp>
      <p:sp>
        <p:nvSpPr>
          <p:cNvPr id="5123" name="Symbol zastępczy tekstu 2"/>
          <p:cNvSpPr>
            <a:spLocks noGrp="1"/>
          </p:cNvSpPr>
          <p:nvPr>
            <p:ph type="body" idx="1"/>
          </p:nvPr>
        </p:nvSpPr>
        <p:spPr>
          <a:xfrm>
            <a:off x="1333500" y="1812925"/>
            <a:ext cx="3146425" cy="576263"/>
          </a:xfrm>
        </p:spPr>
        <p:txBody>
          <a:bodyPr anchor="ctr"/>
          <a:lstStyle/>
          <a:p>
            <a:pPr algn="ctr" eaLnBrk="1" hangingPunct="1"/>
            <a:r>
              <a:rPr lang="pl-PL" altLang="pl-PL" smtClean="0"/>
              <a:t>Definicja i funkcja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09650" y="2389188"/>
            <a:ext cx="3471863" cy="4208462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12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 to jest porównanie?</a:t>
            </a:r>
          </a:p>
          <a:p>
            <a:pPr marL="400050" lvl="1" indent="0" eaLnBrk="1" fontAlgn="auto" hangingPunct="1">
              <a:lnSpc>
                <a:spcPct val="12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Zestawienie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dwóch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zjawisk ze względu</a:t>
            </a:r>
            <a:b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pewną wspólną im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cechę</a:t>
            </a:r>
          </a:p>
          <a:p>
            <a:pPr marL="0" indent="0" algn="ctr" eaLnBrk="1" fontAlgn="auto" hangingPunct="1">
              <a:lnSpc>
                <a:spcPct val="12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12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Znaki szczególne: obecność spójników: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jak, jakby, niby, jak gdyby,</a:t>
            </a:r>
            <a:b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 kształt</a:t>
            </a:r>
          </a:p>
          <a:p>
            <a:pPr marL="0" indent="0" algn="ctr" eaLnBrk="1" fontAlgn="auto" hangingPunct="1">
              <a:lnSpc>
                <a:spcPct val="12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12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Jaki jest cel użycia?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Pobudzenie wyobraźni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2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2688" y="1812925"/>
            <a:ext cx="3141662" cy="576263"/>
          </a:xfrm>
        </p:spPr>
        <p:txBody>
          <a:bodyPr anchor="ctr"/>
          <a:lstStyle/>
          <a:p>
            <a:pPr algn="ctr" eaLnBrk="1" hangingPunct="1"/>
            <a:r>
              <a:rPr lang="pl-PL" altLang="pl-PL" smtClean="0"/>
              <a:t>Przykład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2488" y="2389188"/>
            <a:ext cx="3471862" cy="41354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pl-PL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Wiewiórki </a:t>
            </a:r>
            <a:r>
              <a:rPr lang="pl-PL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lubią jesienie, bo same są </a:t>
            </a:r>
            <a:r>
              <a:rPr lang="pl-PL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</a:t>
            </a:r>
            <a:r>
              <a:rPr lang="pl-PL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rude </a:t>
            </a:r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płomienie.</a:t>
            </a: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pl-PL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pl-PL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Płyną liście w powietrzu jesieni </a:t>
            </a:r>
            <a:r>
              <a:rPr lang="pl-PL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niby</a:t>
            </a:r>
            <a:r>
              <a:rPr lang="pl-PL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zielona </a:t>
            </a:r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łódka.</a:t>
            </a: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pl-PL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pl-PL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Mrok gęstniał i </a:t>
            </a:r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tylko</a:t>
            </a:r>
            <a:b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gaju i około w łozach, błyskały wilcze oczy </a:t>
            </a:r>
            <a:r>
              <a:rPr lang="pl-PL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jako</a:t>
            </a:r>
            <a:r>
              <a:rPr lang="pl-PL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świeczki.</a:t>
            </a: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pl-PL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b="1" smtClean="0">
                <a:solidFill>
                  <a:srgbClr val="FF0000"/>
                </a:solidFill>
                <a:cs typeface="Trebuchet MS" pitchFamily="34" charset="0"/>
              </a:rPr>
              <a:t>Przenośnia (metafora)</a:t>
            </a:r>
          </a:p>
        </p:txBody>
      </p:sp>
      <p:sp>
        <p:nvSpPr>
          <p:cNvPr id="6147" name="Symbol zastępczy tekstu 2"/>
          <p:cNvSpPr>
            <a:spLocks noGrp="1"/>
          </p:cNvSpPr>
          <p:nvPr>
            <p:ph type="body" idx="1"/>
          </p:nvPr>
        </p:nvSpPr>
        <p:spPr>
          <a:xfrm>
            <a:off x="1333500" y="1812925"/>
            <a:ext cx="3146425" cy="576263"/>
          </a:xfrm>
        </p:spPr>
        <p:txBody>
          <a:bodyPr anchor="ctr"/>
          <a:lstStyle/>
          <a:p>
            <a:pPr algn="ctr" eaLnBrk="1" hangingPunct="1"/>
            <a:r>
              <a:rPr lang="pl-PL" altLang="pl-PL" smtClean="0"/>
              <a:t>Definicja i funkcja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09650" y="2389188"/>
            <a:ext cx="3471863" cy="42084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jest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przenośnia?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Nietypowe połączenie wyrazów, które zmienia ich dosłowne znaczenie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Znaki szczególne</a:t>
            </a: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Niedosłowność</a:t>
            </a: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Jaki jest cel użycia?</a:t>
            </a: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Pobudzenie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wyobraźni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budowanie nastroju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49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2688" y="1812925"/>
            <a:ext cx="3141662" cy="576263"/>
          </a:xfrm>
        </p:spPr>
        <p:txBody>
          <a:bodyPr anchor="ctr"/>
          <a:lstStyle/>
          <a:p>
            <a:pPr algn="ctr" eaLnBrk="1" hangingPunct="1"/>
            <a:r>
              <a:rPr lang="pl-PL" altLang="pl-PL" smtClean="0"/>
              <a:t>Przykłady:</a:t>
            </a:r>
          </a:p>
        </p:txBody>
      </p:sp>
      <p:sp>
        <p:nvSpPr>
          <p:cNvPr id="6150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2488" y="2389188"/>
            <a:ext cx="3471862" cy="3471862"/>
          </a:xfrm>
        </p:spPr>
        <p:txBody>
          <a:bodyPr/>
          <a:lstStyle/>
          <a:p>
            <a:pPr eaLnBrk="1" hangingPunct="1"/>
            <a:r>
              <a:rPr lang="pl-PL" altLang="pl-PL" i="1" smtClean="0"/>
              <a:t>Niebo mam pod ręką.</a:t>
            </a:r>
          </a:p>
          <a:p>
            <a:pPr eaLnBrk="1" hangingPunct="1"/>
            <a:endParaRPr lang="pl-PL" altLang="pl-PL" i="1" smtClean="0"/>
          </a:p>
          <a:p>
            <a:pPr eaLnBrk="1" hangingPunct="1"/>
            <a:r>
              <a:rPr lang="pl-PL" altLang="pl-PL" i="1" smtClean="0"/>
              <a:t>Siano pachnie snem.</a:t>
            </a:r>
          </a:p>
          <a:p>
            <a:pPr eaLnBrk="1" hangingPunct="1"/>
            <a:endParaRPr lang="pl-PL" altLang="pl-PL" i="1" smtClean="0"/>
          </a:p>
          <a:p>
            <a:pPr eaLnBrk="1" hangingPunct="1"/>
            <a:r>
              <a:rPr lang="pl-PL" altLang="pl-PL" i="1" smtClean="0"/>
              <a:t>Noszę w sercu Twój obraz.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>
          <a:xfrm>
            <a:off x="1009650" y="333375"/>
            <a:ext cx="7124700" cy="923925"/>
          </a:xfrm>
        </p:spPr>
        <p:txBody>
          <a:bodyPr/>
          <a:lstStyle/>
          <a:p>
            <a:pPr algn="ctr" eaLnBrk="1" hangingPunct="1"/>
            <a:r>
              <a:rPr lang="pl-PL" altLang="pl-PL" b="1" smtClean="0">
                <a:solidFill>
                  <a:srgbClr val="FF0000"/>
                </a:solidFill>
                <a:cs typeface="Trebuchet MS" pitchFamily="34" charset="0"/>
              </a:rPr>
              <a:t>Metafora czysta</a:t>
            </a:r>
          </a:p>
        </p:txBody>
      </p:sp>
      <p:graphicFrame>
        <p:nvGraphicFramePr>
          <p:cNvPr id="30" name="Symbol zastępczy zawartości 29"/>
          <p:cNvGraphicFramePr>
            <a:graphicFrameLocks noGrp="1"/>
          </p:cNvGraphicFramePr>
          <p:nvPr>
            <p:ph idx="1"/>
          </p:nvPr>
        </p:nvGraphicFramePr>
        <p:xfrm>
          <a:off x="1009650" y="1340768"/>
          <a:ext cx="7124700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b="1" smtClean="0">
                <a:solidFill>
                  <a:srgbClr val="FF0000"/>
                </a:solidFill>
                <a:cs typeface="Trebuchet MS" pitchFamily="34" charset="0"/>
              </a:rPr>
              <a:t>Ożywienie (animizacja)</a:t>
            </a:r>
          </a:p>
        </p:txBody>
      </p:sp>
      <p:sp>
        <p:nvSpPr>
          <p:cNvPr id="8195" name="Symbol zastępczy tekstu 2"/>
          <p:cNvSpPr>
            <a:spLocks noGrp="1"/>
          </p:cNvSpPr>
          <p:nvPr>
            <p:ph type="body" idx="1"/>
          </p:nvPr>
        </p:nvSpPr>
        <p:spPr>
          <a:xfrm>
            <a:off x="1333500" y="1812925"/>
            <a:ext cx="3146425" cy="576263"/>
          </a:xfrm>
        </p:spPr>
        <p:txBody>
          <a:bodyPr anchor="ctr"/>
          <a:lstStyle/>
          <a:p>
            <a:pPr algn="ctr" eaLnBrk="1" hangingPunct="1"/>
            <a:r>
              <a:rPr lang="pl-PL" altLang="pl-PL" smtClean="0"/>
              <a:t>Definicja i funkcja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09650" y="2389188"/>
            <a:ext cx="3471863" cy="4208462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jest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ożywienie?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Nadanie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przedmiotom nieożywionym lub pojęciom abstrakcyjnym cech istot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żywych</a:t>
            </a: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Znaki szczególne</a:t>
            </a: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Rodzaj metafory</a:t>
            </a: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Jaki jest cel użycia?</a:t>
            </a: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Pobudzenie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wyobraźni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budowanie nastroju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197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2688" y="1812925"/>
            <a:ext cx="3141662" cy="576263"/>
          </a:xfrm>
        </p:spPr>
        <p:txBody>
          <a:bodyPr anchor="ctr"/>
          <a:lstStyle/>
          <a:p>
            <a:pPr algn="ctr" eaLnBrk="1" hangingPunct="1"/>
            <a:r>
              <a:rPr lang="pl-PL" altLang="pl-PL" smtClean="0"/>
              <a:t>Przykłady:</a:t>
            </a:r>
          </a:p>
        </p:txBody>
      </p:sp>
      <p:sp>
        <p:nvSpPr>
          <p:cNvPr id="8198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2488" y="2389188"/>
            <a:ext cx="3471862" cy="3471862"/>
          </a:xfrm>
        </p:spPr>
        <p:txBody>
          <a:bodyPr/>
          <a:lstStyle/>
          <a:p>
            <a:pPr eaLnBrk="1" hangingPunct="1"/>
            <a:r>
              <a:rPr lang="pl-PL" altLang="pl-PL" i="1" smtClean="0"/>
              <a:t>Skacze dżdżu wodnisty puszek.</a:t>
            </a:r>
          </a:p>
          <a:p>
            <a:pPr eaLnBrk="1" hangingPunct="1"/>
            <a:endParaRPr lang="pl-PL" altLang="pl-PL" i="1" smtClean="0"/>
          </a:p>
          <a:p>
            <a:pPr eaLnBrk="1" hangingPunct="1"/>
            <a:r>
              <a:rPr lang="pl-PL" altLang="pl-PL" i="1" smtClean="0"/>
              <a:t>Odfruwają od okien wspomnienia.</a:t>
            </a:r>
          </a:p>
          <a:p>
            <a:pPr eaLnBrk="1" hangingPunct="1"/>
            <a:endParaRPr lang="pl-PL" altLang="pl-PL" i="1" smtClean="0"/>
          </a:p>
          <a:p>
            <a:pPr eaLnBrk="1" hangingPunct="1"/>
            <a:r>
              <a:rPr lang="pl-PL" altLang="pl-PL" i="1" smtClean="0"/>
              <a:t>Przeciągają się fale, mruczą.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b="1" smtClean="0">
                <a:solidFill>
                  <a:srgbClr val="FF0000"/>
                </a:solidFill>
                <a:cs typeface="Trebuchet MS" pitchFamily="34" charset="0"/>
              </a:rPr>
              <a:t>Uosobienie (personifikacja)</a:t>
            </a:r>
          </a:p>
        </p:txBody>
      </p:sp>
      <p:sp>
        <p:nvSpPr>
          <p:cNvPr id="9219" name="Symbol zastępczy tekstu 2"/>
          <p:cNvSpPr>
            <a:spLocks noGrp="1"/>
          </p:cNvSpPr>
          <p:nvPr>
            <p:ph type="body" idx="1"/>
          </p:nvPr>
        </p:nvSpPr>
        <p:spPr>
          <a:xfrm>
            <a:off x="1333500" y="1812925"/>
            <a:ext cx="3146425" cy="576263"/>
          </a:xfrm>
        </p:spPr>
        <p:txBody>
          <a:bodyPr anchor="ctr"/>
          <a:lstStyle/>
          <a:p>
            <a:pPr algn="ctr" eaLnBrk="1" hangingPunct="1"/>
            <a:r>
              <a:rPr lang="pl-PL" altLang="pl-PL" smtClean="0"/>
              <a:t>Definicja i funkcja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09650" y="2389188"/>
            <a:ext cx="3471863" cy="4208462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jest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uosobienie?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Przedstawianie zwierząt</a:t>
            </a:r>
            <a:b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roślin, przedmiotów nieożywionych, zjawisk lub idei jako osób ludzkich</a:t>
            </a: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Znaki szczególne</a:t>
            </a: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Rodzaj metafory</a:t>
            </a: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Jaki jest cel użycia?</a:t>
            </a: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Pobudzenie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wyobraźni i budowanie nastroju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21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2688" y="1812925"/>
            <a:ext cx="3141662" cy="576263"/>
          </a:xfrm>
        </p:spPr>
        <p:txBody>
          <a:bodyPr anchor="ctr"/>
          <a:lstStyle/>
          <a:p>
            <a:pPr algn="ctr" eaLnBrk="1" hangingPunct="1"/>
            <a:r>
              <a:rPr lang="pl-PL" altLang="pl-PL" smtClean="0"/>
              <a:t>Przykłady:</a:t>
            </a:r>
          </a:p>
        </p:txBody>
      </p:sp>
      <p:sp>
        <p:nvSpPr>
          <p:cNvPr id="1024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2488" y="2389188"/>
            <a:ext cx="3471862" cy="3992562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defRPr/>
            </a:pPr>
            <a:endParaRPr lang="pl-PL" sz="5600" i="1" dirty="0" smtClean="0"/>
          </a:p>
          <a:p>
            <a:pPr eaLnBrk="1" hangingPunct="1">
              <a:spcAft>
                <a:spcPts val="0"/>
              </a:spcAft>
              <a:defRPr/>
            </a:pPr>
            <a:r>
              <a:rPr lang="pl-PL" sz="5600" i="1" dirty="0" smtClean="0"/>
              <a:t>Chmurki siedzą przed progiem</a:t>
            </a:r>
            <a:br>
              <a:rPr lang="pl-PL" sz="5600" i="1" dirty="0" smtClean="0"/>
            </a:br>
            <a:r>
              <a:rPr lang="pl-PL" sz="5600" i="1" dirty="0" smtClean="0"/>
              <a:t>w murawie.</a:t>
            </a:r>
          </a:p>
          <a:p>
            <a:pPr eaLnBrk="1" hangingPunct="1">
              <a:spcAft>
                <a:spcPts val="0"/>
              </a:spcAft>
              <a:defRPr/>
            </a:pPr>
            <a:endParaRPr lang="pl-PL" sz="5600" i="1" dirty="0" smtClean="0"/>
          </a:p>
          <a:p>
            <a:pPr eaLnBrk="1" hangingPunct="1">
              <a:spcAft>
                <a:spcPts val="0"/>
              </a:spcAft>
              <a:defRPr/>
            </a:pPr>
            <a:r>
              <a:rPr lang="pl-PL" sz="5600" i="1" dirty="0" smtClean="0"/>
              <a:t>Czy to śpiewa wilga, czy ja?</a:t>
            </a:r>
          </a:p>
          <a:p>
            <a:pPr eaLnBrk="1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pl-PL" sz="5600" i="1" dirty="0" smtClean="0"/>
          </a:p>
          <a:p>
            <a:pPr eaLnBrk="1" hangingPunct="1">
              <a:spcAft>
                <a:spcPts val="0"/>
              </a:spcAft>
              <a:defRPr/>
            </a:pPr>
            <a:r>
              <a:rPr lang="pl-PL" sz="5600" i="1" dirty="0" smtClean="0"/>
              <a:t>Stoi na stacji lokomotywa,</a:t>
            </a:r>
            <a:br>
              <a:rPr lang="pl-PL" sz="5600" i="1" dirty="0" smtClean="0"/>
            </a:br>
            <a:r>
              <a:rPr lang="pl-PL" sz="5600" i="1" dirty="0" smtClean="0"/>
              <a:t>Ciężka, ogromna i pot z niej spływa -</a:t>
            </a:r>
          </a:p>
          <a:p>
            <a:pPr eaLnBrk="1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pl-PL" sz="5600" i="1" dirty="0" smtClean="0"/>
          </a:p>
          <a:p>
            <a:pPr eaLnBrk="1" hangingPunct="1">
              <a:spcAft>
                <a:spcPts val="0"/>
              </a:spcAft>
              <a:defRPr/>
            </a:pPr>
            <a:r>
              <a:rPr lang="pl-PL" sz="5600" i="1" dirty="0" smtClean="0"/>
              <a:t>Pan pomidor wlazł na tyczkę</a:t>
            </a:r>
            <a:br>
              <a:rPr lang="pl-PL" sz="5600" i="1" dirty="0" smtClean="0"/>
            </a:br>
            <a:r>
              <a:rPr lang="pl-PL" sz="5600" i="1" dirty="0" smtClean="0"/>
              <a:t>I przedrzeźnia ogrodniczkę</a:t>
            </a:r>
            <a:r>
              <a:rPr lang="pl-PL" sz="5600" dirty="0" smtClean="0"/>
              <a:t>.</a:t>
            </a:r>
            <a:endParaRPr lang="pl-PL" sz="5600" i="1" dirty="0" smtClean="0"/>
          </a:p>
          <a:p>
            <a:pPr eaLnBrk="1" hangingPunct="1">
              <a:spcAft>
                <a:spcPts val="0"/>
              </a:spcAft>
              <a:defRPr/>
            </a:pPr>
            <a:endParaRPr lang="pl-PL" sz="5600" i="1" dirty="0" smtClean="0"/>
          </a:p>
          <a:p>
            <a:pPr eaLnBrk="1" hangingPunct="1">
              <a:spcAft>
                <a:spcPts val="0"/>
              </a:spcAft>
              <a:defRPr/>
            </a:pPr>
            <a:r>
              <a:rPr lang="pl-PL" sz="5600" i="1" dirty="0" smtClean="0"/>
              <a:t>Księżyc idzie srebrne chusty prać.</a:t>
            </a:r>
          </a:p>
          <a:p>
            <a:pPr eaLnBrk="1" hangingPunct="1">
              <a:spcAft>
                <a:spcPts val="0"/>
              </a:spcAft>
              <a:defRPr/>
            </a:pPr>
            <a:endParaRPr lang="pl-PL" sz="5600" i="1" dirty="0" smtClean="0"/>
          </a:p>
          <a:p>
            <a:pPr eaLnBrk="1" hangingPunct="1">
              <a:spcAft>
                <a:spcPts val="0"/>
              </a:spcAft>
              <a:defRPr/>
            </a:pPr>
            <a:r>
              <a:rPr lang="pl-PL" sz="5600" i="1" dirty="0" smtClean="0"/>
              <a:t>Każdy kwiat o usta pszczół prosi.</a:t>
            </a:r>
          </a:p>
          <a:p>
            <a:pPr eaLnBrk="1" hangingPunct="1">
              <a:spcAft>
                <a:spcPts val="0"/>
              </a:spcAft>
              <a:defRPr/>
            </a:pPr>
            <a:endParaRPr lang="pl-PL" sz="2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b="1" smtClean="0">
                <a:solidFill>
                  <a:srgbClr val="FF0000"/>
                </a:solidFill>
                <a:cs typeface="Trebuchet MS" pitchFamily="34" charset="0"/>
              </a:rPr>
              <a:t>Epitet</a:t>
            </a:r>
          </a:p>
        </p:txBody>
      </p:sp>
      <p:sp>
        <p:nvSpPr>
          <p:cNvPr id="10243" name="Symbol zastępczy tekstu 2"/>
          <p:cNvSpPr>
            <a:spLocks noGrp="1"/>
          </p:cNvSpPr>
          <p:nvPr>
            <p:ph type="body" idx="1"/>
          </p:nvPr>
        </p:nvSpPr>
        <p:spPr>
          <a:xfrm>
            <a:off x="1333500" y="1812925"/>
            <a:ext cx="3146425" cy="576263"/>
          </a:xfrm>
        </p:spPr>
        <p:txBody>
          <a:bodyPr anchor="ctr"/>
          <a:lstStyle/>
          <a:p>
            <a:pPr algn="ctr" eaLnBrk="1" hangingPunct="1"/>
            <a:r>
              <a:rPr lang="pl-PL" altLang="pl-PL" smtClean="0"/>
              <a:t>Definicja i funkcja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09650" y="2389188"/>
            <a:ext cx="3471863" cy="4208462"/>
          </a:xfrm>
        </p:spPr>
        <p:txBody>
          <a:bodyPr rtlCol="0"/>
          <a:lstStyle/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jest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epitet?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Określenie rzeczownika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Jaki jest cel użycia?</a:t>
            </a: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Pobudzenie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wyobraźni, uplastycznienie opisu, budowanie nastroju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4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2688" y="1812925"/>
            <a:ext cx="3141662" cy="576263"/>
          </a:xfrm>
        </p:spPr>
        <p:txBody>
          <a:bodyPr anchor="ctr"/>
          <a:lstStyle/>
          <a:p>
            <a:pPr algn="ctr" eaLnBrk="1" hangingPunct="1"/>
            <a:r>
              <a:rPr lang="pl-PL" altLang="pl-PL" smtClean="0"/>
              <a:t>Przykłady:</a:t>
            </a:r>
          </a:p>
        </p:txBody>
      </p:sp>
      <p:sp>
        <p:nvSpPr>
          <p:cNvPr id="1024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2488" y="2389188"/>
            <a:ext cx="3471862" cy="3992562"/>
          </a:xfrm>
        </p:spPr>
        <p:txBody>
          <a:bodyPr/>
          <a:lstStyle/>
          <a:p>
            <a:pPr eaLnBrk="1" hangingPunct="1"/>
            <a:endParaRPr lang="pl-PL" altLang="pl-PL" i="1" smtClean="0"/>
          </a:p>
          <a:p>
            <a:pPr eaLnBrk="1" hangingPunct="1">
              <a:spcAft>
                <a:spcPct val="0"/>
              </a:spcAft>
            </a:pPr>
            <a:r>
              <a:rPr lang="pl-PL" altLang="pl-PL" i="1" smtClean="0"/>
              <a:t>Ach, te inne uczucia –</a:t>
            </a:r>
          </a:p>
          <a:p>
            <a:pPr eaLnBrk="1" hangingPunct="1">
              <a:spcAft>
                <a:spcPct val="0"/>
              </a:spcAft>
              <a:buFont typeface="Wingdings 2" pitchFamily="18" charset="2"/>
              <a:buNone/>
            </a:pPr>
            <a:r>
              <a:rPr lang="pl-PL" altLang="pl-PL" i="1" smtClean="0"/>
              <a:t>    cherlawe i ślamazarne.</a:t>
            </a:r>
          </a:p>
          <a:p>
            <a:pPr eaLnBrk="1" hangingPunct="1"/>
            <a:endParaRPr lang="pl-PL" altLang="pl-PL" i="1" smtClean="0"/>
          </a:p>
          <a:p>
            <a:pPr eaLnBrk="1" hangingPunct="1"/>
            <a:r>
              <a:rPr lang="pl-PL" altLang="pl-PL" i="1" smtClean="0"/>
              <a:t>Dzieciństwo sielskie, anielskie.</a:t>
            </a:r>
          </a:p>
          <a:p>
            <a:pPr eaLnBrk="1" hangingPunct="1"/>
            <a:endParaRPr lang="pl-PL" altLang="pl-PL" i="1" smtClean="0"/>
          </a:p>
          <a:p>
            <a:pPr eaLnBrk="1" hangingPunct="1"/>
            <a:r>
              <a:rPr lang="pl-PL" altLang="pl-PL" i="1" smtClean="0"/>
              <a:t>Żarząca paszcza fabryk.</a:t>
            </a:r>
          </a:p>
          <a:p>
            <a:pPr eaLnBrk="1" hangingPunct="1"/>
            <a:endParaRPr lang="pl-PL" altLang="pl-PL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b="1" smtClean="0">
                <a:solidFill>
                  <a:srgbClr val="FF0000"/>
                </a:solidFill>
                <a:cs typeface="Trebuchet MS" pitchFamily="34" charset="0"/>
              </a:rPr>
              <a:t>Wyraz dźwiękonaśladowczy</a:t>
            </a:r>
          </a:p>
        </p:txBody>
      </p:sp>
      <p:sp>
        <p:nvSpPr>
          <p:cNvPr id="11267" name="Symbol zastępczy tekstu 2"/>
          <p:cNvSpPr>
            <a:spLocks noGrp="1"/>
          </p:cNvSpPr>
          <p:nvPr>
            <p:ph type="body" idx="1"/>
          </p:nvPr>
        </p:nvSpPr>
        <p:spPr>
          <a:xfrm>
            <a:off x="1333500" y="1812925"/>
            <a:ext cx="3146425" cy="576263"/>
          </a:xfrm>
        </p:spPr>
        <p:txBody>
          <a:bodyPr anchor="ctr"/>
          <a:lstStyle/>
          <a:p>
            <a:pPr algn="ctr" eaLnBrk="1" hangingPunct="1"/>
            <a:r>
              <a:rPr lang="pl-PL" altLang="pl-PL" smtClean="0"/>
              <a:t>Definicja i funkcja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09650" y="2389188"/>
            <a:ext cx="3471863" cy="42084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jest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wyraz dźwiękonaśladowczy?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Użycie wyrazu, który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swoim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brzmieniem naśladuje zjawiska</a:t>
            </a:r>
            <a:b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wydawane przez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niego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dźwięki</a:t>
            </a: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Jaki jest cel użycia?</a:t>
            </a:r>
          </a:p>
          <a:p>
            <a:pPr marL="0" indent="0"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Budowanie nastroju, budowanie brzmienia utworu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69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2688" y="1812925"/>
            <a:ext cx="3141662" cy="576263"/>
          </a:xfrm>
        </p:spPr>
        <p:txBody>
          <a:bodyPr anchor="ctr"/>
          <a:lstStyle/>
          <a:p>
            <a:pPr algn="ctr" eaLnBrk="1" hangingPunct="1"/>
            <a:r>
              <a:rPr lang="pl-PL" altLang="pl-PL" smtClean="0"/>
              <a:t>Przykłady:</a:t>
            </a:r>
          </a:p>
        </p:txBody>
      </p:sp>
      <p:sp>
        <p:nvSpPr>
          <p:cNvPr id="11270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2488" y="2389188"/>
            <a:ext cx="3471862" cy="3992562"/>
          </a:xfrm>
        </p:spPr>
        <p:txBody>
          <a:bodyPr/>
          <a:lstStyle/>
          <a:p>
            <a:pPr eaLnBrk="1" hangingPunct="1"/>
            <a:endParaRPr lang="pl-PL" altLang="pl-PL" i="1" smtClean="0"/>
          </a:p>
          <a:p>
            <a:pPr eaLnBrk="1" hangingPunct="1"/>
            <a:r>
              <a:rPr lang="pl-PL" altLang="pl-PL" i="1" smtClean="0"/>
              <a:t>I dudni, i stuka, łomocze i pędzi.</a:t>
            </a:r>
          </a:p>
          <a:p>
            <a:pPr eaLnBrk="1" hangingPunct="1"/>
            <a:endParaRPr lang="pl-PL" altLang="pl-PL" i="1" smtClean="0"/>
          </a:p>
          <a:p>
            <a:pPr eaLnBrk="1" hangingPunct="1"/>
            <a:r>
              <a:rPr lang="pl-PL" altLang="pl-PL" i="1" smtClean="0"/>
              <a:t>Że pędzi, że wali,</a:t>
            </a:r>
            <a:br>
              <a:rPr lang="pl-PL" altLang="pl-PL" i="1" smtClean="0"/>
            </a:br>
            <a:r>
              <a:rPr lang="pl-PL" altLang="pl-PL" i="1" smtClean="0"/>
              <a:t>że bucha buch, buch?</a:t>
            </a:r>
          </a:p>
          <a:p>
            <a:pPr eaLnBrk="1" hangingPunct="1"/>
            <a:endParaRPr lang="pl-PL" altLang="pl-PL" i="1" smtClean="0"/>
          </a:p>
          <a:p>
            <a:pPr eaLnBrk="1" hangingPunct="1"/>
            <a:r>
              <a:rPr lang="pl-PL" altLang="pl-PL" i="1" smtClean="0"/>
              <a:t>I koła turkocą, i puka,</a:t>
            </a:r>
            <a:br>
              <a:rPr lang="pl-PL" altLang="pl-PL" i="1" smtClean="0"/>
            </a:br>
            <a:r>
              <a:rPr lang="pl-PL" altLang="pl-PL" i="1" smtClean="0"/>
              <a:t>i stuka to: Tak to to tak, tak to to tak, tak to to tak, tak to to tak!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TC102455596[[fn=Wiosna]]</Template>
  <TotalTime>1454</TotalTime>
  <Words>683</Words>
  <Application>Microsoft Office PowerPoint</Application>
  <PresentationFormat>Pokaz na ekranie (4:3)</PresentationFormat>
  <Paragraphs>219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3" baseType="lpstr">
      <vt:lpstr>Verdana</vt:lpstr>
      <vt:lpstr>Arial</vt:lpstr>
      <vt:lpstr>Trebuchet MS</vt:lpstr>
      <vt:lpstr>Wingdings 2</vt:lpstr>
      <vt:lpstr>Calibri</vt:lpstr>
      <vt:lpstr>Wingdings</vt:lpstr>
      <vt:lpstr>Spring</vt:lpstr>
      <vt:lpstr>Środki stylistyczne…</vt:lpstr>
      <vt:lpstr>Środki stylistyczne</vt:lpstr>
      <vt:lpstr>Porównanie</vt:lpstr>
      <vt:lpstr>Przenośnia (metafora)</vt:lpstr>
      <vt:lpstr>Metafora czysta</vt:lpstr>
      <vt:lpstr>Ożywienie (animizacja)</vt:lpstr>
      <vt:lpstr>Uosobienie (personifikacja)</vt:lpstr>
      <vt:lpstr>Epitet</vt:lpstr>
      <vt:lpstr>Wyraz dźwiękonaśladowczy</vt:lpstr>
      <vt:lpstr>Jakie chwyty odnajdujesz w wierszu?</vt:lpstr>
      <vt:lpstr>Epitety</vt:lpstr>
      <vt:lpstr>Epitety</vt:lpstr>
      <vt:lpstr>Porównania</vt:lpstr>
      <vt:lpstr>Porównania</vt:lpstr>
      <vt:lpstr>Przenośnie</vt:lpstr>
      <vt:lpstr>Przenośnie</vt:lpstr>
    </vt:vector>
  </TitlesOfParts>
  <Company>Sil-art Rycho444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Środki stylistyczne…,</dc:title>
  <dc:creator>KINGA</dc:creator>
  <cp:lastModifiedBy>Iwona Wróbel</cp:lastModifiedBy>
  <cp:revision>41</cp:revision>
  <cp:lastPrinted>2014-08-27T12:30:22Z</cp:lastPrinted>
  <dcterms:created xsi:type="dcterms:W3CDTF">2014-05-23T17:19:26Z</dcterms:created>
  <dcterms:modified xsi:type="dcterms:W3CDTF">2015-04-14T21:14:48Z</dcterms:modified>
</cp:coreProperties>
</file>